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60" r:id="rId2"/>
    <p:sldId id="262" r:id="rId3"/>
    <p:sldId id="261" r:id="rId4"/>
    <p:sldId id="606" r:id="rId5"/>
    <p:sldId id="607" r:id="rId6"/>
    <p:sldId id="608" r:id="rId7"/>
    <p:sldId id="610" r:id="rId8"/>
    <p:sldId id="611" r:id="rId9"/>
    <p:sldId id="612" r:id="rId10"/>
    <p:sldId id="613" r:id="rId11"/>
    <p:sldId id="614" r:id="rId12"/>
    <p:sldId id="615" r:id="rId13"/>
    <p:sldId id="616" r:id="rId14"/>
    <p:sldId id="617" r:id="rId15"/>
    <p:sldId id="618" r:id="rId16"/>
    <p:sldId id="619" r:id="rId17"/>
    <p:sldId id="620" r:id="rId18"/>
    <p:sldId id="621" r:id="rId19"/>
  </p:sldIdLst>
  <p:sldSz cx="12192000" cy="6858000"/>
  <p:notesSz cx="6858000" cy="9144000"/>
  <p:embeddedFontLst>
    <p:embeddedFont>
      <p:font typeface="맑은 고딕" panose="020B0503020000020004" pitchFamily="34" charset="-127"/>
      <p:regular r:id="rId21"/>
      <p:bold r:id="rId22"/>
    </p:embeddedFont>
    <p:embeddedFont>
      <p:font typeface="NanumGothicOTFExtraBold" panose="020B0803020000020004" pitchFamily="34" charset="-127"/>
      <p:regular r:id="rId23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NANUMBARUNGOTHIC ULTRALIGHT" panose="020B0603020101020101" pitchFamily="34" charset="-127"/>
      <p:regular r:id="rId29"/>
    </p:embeddedFont>
    <p:embeddedFont>
      <p:font typeface="NanumBarunGothicOTF" panose="02020603020101020101" pitchFamily="18" charset="-127"/>
      <p:regular r:id="rId30"/>
      <p:bold r:id="rId31"/>
    </p:embeddedFont>
    <p:embeddedFont>
      <p:font typeface="NanumGothicOTF" panose="020F0502020204030204" pitchFamily="34" charset="0"/>
      <p:regular r:id="rId32"/>
      <p:bold r:id="rId33"/>
    </p:embeddedFont>
    <p:embeddedFont>
      <p:font typeface="NanumSquareOTF_ac" panose="020B0600000101010101" pitchFamily="34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98" userDrawn="1">
          <p15:clr>
            <a:srgbClr val="A4A3A4"/>
          </p15:clr>
        </p15:guide>
        <p15:guide id="3" orient="horz" pos="618" userDrawn="1">
          <p15:clr>
            <a:srgbClr val="A4A3A4"/>
          </p15:clr>
        </p15:guide>
        <p15:guide id="4" orient="horz" pos="1162" userDrawn="1">
          <p15:clr>
            <a:srgbClr val="A4A3A4"/>
          </p15:clr>
        </p15:guide>
        <p15:guide id="5" orient="horz" pos="1434" userDrawn="1">
          <p15:clr>
            <a:srgbClr val="A4A3A4"/>
          </p15:clr>
        </p15:guide>
        <p15:guide id="6" pos="3681" userDrawn="1">
          <p15:clr>
            <a:srgbClr val="A4A3A4"/>
          </p15:clr>
        </p15:guide>
        <p15:guide id="7" pos="7628" userDrawn="1">
          <p15:clr>
            <a:srgbClr val="A4A3A4"/>
          </p15:clr>
        </p15:guide>
        <p15:guide id="8" orient="horz" pos="1638" userDrawn="1">
          <p15:clr>
            <a:srgbClr val="A4A3A4"/>
          </p15:clr>
        </p15:guide>
        <p15:guide id="9" orient="horz" pos="3181" userDrawn="1">
          <p15:clr>
            <a:srgbClr val="A4A3A4"/>
          </p15:clr>
        </p15:guide>
        <p15:guide id="10" pos="5654" userDrawn="1">
          <p15:clr>
            <a:srgbClr val="A4A3A4"/>
          </p15:clr>
        </p15:guide>
        <p15:guide id="11" orient="horz" pos="2432" userDrawn="1">
          <p15:clr>
            <a:srgbClr val="A4A3A4"/>
          </p15:clr>
        </p15:guide>
        <p15:guide id="12" pos="960" userDrawn="1">
          <p15:clr>
            <a:srgbClr val="A4A3A4"/>
          </p15:clr>
        </p15:guide>
        <p15:guide id="13" pos="10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EEF"/>
    <a:srgbClr val="0C4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67" autoAdjust="0"/>
    <p:restoredTop sz="96327"/>
  </p:normalViewPr>
  <p:slideViewPr>
    <p:cSldViewPr snapToGrid="0">
      <p:cViewPr varScale="1">
        <p:scale>
          <a:sx n="156" d="100"/>
          <a:sy n="156" d="100"/>
        </p:scale>
        <p:origin x="216" y="232"/>
      </p:cViewPr>
      <p:guideLst>
        <p:guide orient="horz" pos="935"/>
        <p:guide pos="98"/>
        <p:guide orient="horz" pos="618"/>
        <p:guide orient="horz" pos="1162"/>
        <p:guide orient="horz" pos="1434"/>
        <p:guide pos="3681"/>
        <p:guide pos="7628"/>
        <p:guide orient="horz" pos="1638"/>
        <p:guide orient="horz" pos="3181"/>
        <p:guide pos="5654"/>
        <p:guide orient="horz" pos="2432"/>
        <p:guide pos="960"/>
        <p:guide pos="1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microsoft.com/office/2018/10/relationships/authors" Target="author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EB0E7-C102-C24D-B65C-650161D42FCF}" type="datetimeFigureOut">
              <a:rPr kumimoji="1" lang="ko-Kore-KR" altLang="en-US" smtClean="0"/>
              <a:t>3/16/23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FD7AC-1BD0-B848-9493-BBC0AE9A39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098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+mn-lt"/>
        <a:ea typeface="NanumSquareOTF_ac" panose="020B0600000101010101" pitchFamily="34" charset="-127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+mn-lt"/>
        <a:ea typeface="NanumSquareOTF_ac" panose="020B0600000101010101" pitchFamily="34" charset="-127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+mn-lt"/>
        <a:ea typeface="NanumSquareOTF_ac" panose="020B0600000101010101" pitchFamily="34" charset="-127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+mn-lt"/>
        <a:ea typeface="NanumSquareOTF_ac" panose="020B0600000101010101" pitchFamily="34" charset="-127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+mn-lt"/>
        <a:ea typeface="NanumSquareOTF_ac" panose="020B0600000101010101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69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3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4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2023. 3. 16.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4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2023. 3. 16.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1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2023. 3. 16.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073DB3-3114-EB7D-6DA3-16C7C7DF92A9}"/>
              </a:ext>
            </a:extLst>
          </p:cNvPr>
          <p:cNvSpPr txBox="1"/>
          <p:nvPr userDrawn="1"/>
        </p:nvSpPr>
        <p:spPr>
          <a:xfrm>
            <a:off x="3754654" y="6491062"/>
            <a:ext cx="46826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>
                <a:solidFill>
                  <a:schemeClr val="bg1"/>
                </a:solidFill>
                <a:effectLst/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FEDNAS: FEDERATED DEEP LEARNING VIA NEURAL ARCHITECTURE SEARCH</a:t>
            </a:r>
            <a:endParaRPr lang="en-KR" sz="1000" b="0" i="0" dirty="0">
              <a:solidFill>
                <a:schemeClr val="bg1"/>
              </a:solidFill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36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2023. 3. 16.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77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2023. 3. 16.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77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1B47EF-E567-B5CB-1C79-81E69AC49B40}"/>
              </a:ext>
            </a:extLst>
          </p:cNvPr>
          <p:cNvSpPr/>
          <p:nvPr userDrawn="1"/>
        </p:nvSpPr>
        <p:spPr>
          <a:xfrm>
            <a:off x="-37840" y="-57955"/>
            <a:ext cx="12240000" cy="672088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fld id="{4B5A4239-2786-49E3-B196-9B80BF8A9CEC}" type="datetimeFigureOut">
              <a:rPr lang="ko-KR" altLang="en-US" smtClean="0"/>
              <a:pPr/>
              <a:t>2023. 3. 16.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fld id="{D3FB9434-0522-4D64-A27B-BBEB3AA8427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CB01CC-17BB-C044-3584-45A2EAB241CC}"/>
              </a:ext>
            </a:extLst>
          </p:cNvPr>
          <p:cNvSpPr/>
          <p:nvPr userDrawn="1"/>
        </p:nvSpPr>
        <p:spPr>
          <a:xfrm>
            <a:off x="0" y="6263999"/>
            <a:ext cx="12192000" cy="60294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6CB4EB9-FDE2-C283-B43F-7B28C0D89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093" y="6264000"/>
            <a:ext cx="1609907" cy="60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k object 17">
            <a:extLst>
              <a:ext uri="{FF2B5EF4-FFF2-40B4-BE49-F238E27FC236}">
                <a16:creationId xmlns:a16="http://schemas.microsoft.com/office/drawing/2014/main" id="{D5DA9AAA-2D2A-B3BA-9A73-A097105270B3}"/>
              </a:ext>
            </a:extLst>
          </p:cNvPr>
          <p:cNvSpPr/>
          <p:nvPr userDrawn="1"/>
        </p:nvSpPr>
        <p:spPr>
          <a:xfrm>
            <a:off x="11596255" y="14937"/>
            <a:ext cx="595745" cy="5940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b="0" i="0">
              <a:latin typeface="NanumSquareOTF_ac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90CABD-88F2-662B-451E-877D87205C9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6264000"/>
            <a:ext cx="3002085" cy="5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7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NanumSquareOTF_ac" panose="020B0600000101010101" pitchFamily="34" charset="-127"/>
          <a:ea typeface="NanumSquareOTF_ac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anumSquareOTF_ac" panose="020B0600000101010101" pitchFamily="34" charset="-127"/>
          <a:ea typeface="NanumSquareOTF_ac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anumSquareOTF_ac" panose="020B0600000101010101" pitchFamily="34" charset="-127"/>
          <a:ea typeface="NanumSquareOTF_ac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NanumSquareOTF_ac" panose="020B0600000101010101" pitchFamily="34" charset="-127"/>
          <a:ea typeface="NanumSquareOTF_ac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SquareOTF_ac" panose="020B0600000101010101" pitchFamily="34" charset="-127"/>
          <a:ea typeface="NanumSquareOTF_ac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SquareOTF_ac" panose="020B0600000101010101" pitchFamily="34" charset="-127"/>
          <a:ea typeface="NanumSquareOTF_ac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2315613" y="2133600"/>
            <a:ext cx="7560775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>
            <a:cxnSpLocks/>
          </p:cNvCxnSpPr>
          <p:nvPr/>
        </p:nvCxnSpPr>
        <p:spPr>
          <a:xfrm>
            <a:off x="2279199" y="4268447"/>
            <a:ext cx="7560774" cy="1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19FC46-8609-D448-B424-A1271165290A}"/>
              </a:ext>
            </a:extLst>
          </p:cNvPr>
          <p:cNvSpPr txBox="1"/>
          <p:nvPr/>
        </p:nvSpPr>
        <p:spPr>
          <a:xfrm>
            <a:off x="6694998" y="5087800"/>
            <a:ext cx="5497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Jae </a:t>
            </a:r>
            <a:r>
              <a:rPr lang="en-US" altLang="ko-Kore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Seong</a:t>
            </a:r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r" fontAlgn="base"/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MS/</a:t>
            </a:r>
            <a:r>
              <a:rPr lang="en-US" altLang="ko-Kore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Ph.D</a:t>
            </a:r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Combined Student</a:t>
            </a:r>
          </a:p>
          <a:p>
            <a:pPr algn="r" fontAlgn="base"/>
            <a:endParaRPr lang="en-US" altLang="ko-Kore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fontAlgn="base"/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Healthcare Lab​</a:t>
            </a:r>
          </a:p>
          <a:p>
            <a:pPr algn="r" fontAlgn="base"/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Biomedical systems informatics</a:t>
            </a:r>
          </a:p>
          <a:p>
            <a:pPr algn="r" fontAlgn="base"/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Yonsei University College of Medicine​​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A3FFD-2355-ADC5-E51B-B1DF2CBD5DF3}"/>
              </a:ext>
            </a:extLst>
          </p:cNvPr>
          <p:cNvSpPr txBox="1"/>
          <p:nvPr/>
        </p:nvSpPr>
        <p:spPr>
          <a:xfrm>
            <a:off x="2315614" y="2666005"/>
            <a:ext cx="7560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FedNAS</a:t>
            </a:r>
            <a:endParaRPr lang="en-US" altLang="ko-KR" sz="20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  <a:p>
            <a:pPr algn="ctr"/>
            <a:r>
              <a:rPr lang="en-US" altLang="ko-KR" sz="20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Federated Deep Learning Via Neural Architecture Search</a:t>
            </a:r>
            <a:endParaRPr lang="ko-KR" altLang="en-US" sz="20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463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3.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Realted</a:t>
            </a: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 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D6C40-4F2D-3B46-4657-983CE216258F}"/>
              </a:ext>
            </a:extLst>
          </p:cNvPr>
          <p:cNvSpPr txBox="1"/>
          <p:nvPr/>
        </p:nvSpPr>
        <p:spPr>
          <a:xfrm>
            <a:off x="0" y="760653"/>
            <a:ext cx="915507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Paragraph 1: NAS &amp; FL</a:t>
            </a:r>
          </a:p>
          <a:p>
            <a:pPr rtl="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NAS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는 사람이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manual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하게 만들어도 되지 않는다는 점에서 점점 관심을 받고 있음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NAS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는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가지 방법이 있음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 rtl="0">
              <a:buFontTx/>
              <a:buChar char="-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진화 알고리즘 기반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 rtl="0">
              <a:buFontTx/>
              <a:buChar char="-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강화학습 기반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 rtl="0">
              <a:buFontTx/>
              <a:buChar char="-"/>
            </a:pP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Gradient Based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기반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(V)</a:t>
            </a:r>
          </a:p>
          <a:p>
            <a:pPr marL="285750" indent="-285750" rtl="0">
              <a:buFontTx/>
              <a:buChar char="-"/>
            </a:pP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FL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은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designed model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구조를 가지고 </a:t>
            </a:r>
            <a:r>
              <a:rPr lang="en-US" altLang="ko-KR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FedAVG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측정해서 모델 성능을 높이는데 관심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NAS + FL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은 알아보니까 거의 없음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(To our knowledge, NAS is rarely studied in FL setting.)</a:t>
            </a:r>
          </a:p>
          <a:p>
            <a:pPr rtl="0"/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[7]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에서 제시하기는 했는데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방법이나 디테일이 자세하게 없음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 rtl="0">
              <a:buFont typeface="Symbol" pitchFamily="2" charset="2"/>
              <a:buChar char="Þ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우리는 </a:t>
            </a:r>
            <a:r>
              <a:rPr lang="en-US" altLang="ko-KR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FedNAS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알고리즘을 제시하고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그 효용성을 증명하려 함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B40AF-43B7-4D15-7C20-F67B9D799042}"/>
              </a:ext>
            </a:extLst>
          </p:cNvPr>
          <p:cNvSpPr txBox="1"/>
          <p:nvPr/>
        </p:nvSpPr>
        <p:spPr>
          <a:xfrm>
            <a:off x="0" y="5820348"/>
            <a:ext cx="11975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Peter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Kairouz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H Brendan McMahan, Brendan Avent,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Aur´elien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Bellet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Mehdi Bennis, Arjun Nitin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Bhagoji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Keith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Bonawitz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Zachary Charles, Graham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Cormode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Rachel Cummings, et al. Advances and open problems in federated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learning.arXiv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arXiv:1912.04977, 2019.</a:t>
            </a:r>
          </a:p>
          <a:p>
            <a:endParaRPr lang="en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171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Proposed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D6C40-4F2D-3B46-4657-983CE216258F}"/>
              </a:ext>
            </a:extLst>
          </p:cNvPr>
          <p:cNvSpPr txBox="1"/>
          <p:nvPr/>
        </p:nvSpPr>
        <p:spPr>
          <a:xfrm>
            <a:off x="0" y="760653"/>
            <a:ext cx="3562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Paragraph 1: Problem Definition</a:t>
            </a:r>
          </a:p>
          <a:p>
            <a:pPr rtl="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71447-5828-4CE4-98B8-DB12EA637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984"/>
            <a:ext cx="7772400" cy="1611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EEF69A-E9E2-A2A8-C03F-DBFE7E089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9164"/>
            <a:ext cx="7772400" cy="15196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9D3052-8DBD-0832-4462-8B5BF3316F26}"/>
              </a:ext>
            </a:extLst>
          </p:cNvPr>
          <p:cNvSpPr txBox="1"/>
          <p:nvPr/>
        </p:nvSpPr>
        <p:spPr>
          <a:xfrm>
            <a:off x="0" y="4583760"/>
            <a:ext cx="11326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other words, for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non-IID dataset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scattered across many workers,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is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an optimal architecture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related model parameters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fit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more effectively thus achieve better model performance.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work, we consider searching for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architecture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improve the performance of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 task.</a:t>
            </a:r>
            <a:endParaRPr lang="en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257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Proposed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D6C40-4F2D-3B46-4657-983CE216258F}"/>
              </a:ext>
            </a:extLst>
          </p:cNvPr>
          <p:cNvSpPr txBox="1"/>
          <p:nvPr/>
        </p:nvSpPr>
        <p:spPr>
          <a:xfrm>
            <a:off x="0" y="760653"/>
            <a:ext cx="3028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Paragraph 2: Search Space</a:t>
            </a:r>
          </a:p>
          <a:p>
            <a:pPr rtl="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BDA63-26AE-335C-68EF-11B5A266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984"/>
            <a:ext cx="6512318" cy="2315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6CA6E-03A3-9075-DEE2-6F6D45097830}"/>
              </a:ext>
            </a:extLst>
          </p:cNvPr>
          <p:cNvSpPr txBox="1"/>
          <p:nvPr/>
        </p:nvSpPr>
        <p:spPr>
          <a:xfrm>
            <a:off x="7037614" y="1481815"/>
            <a:ext cx="3970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NAS는</a:t>
            </a:r>
            <a:r>
              <a:rPr 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보통</a:t>
            </a:r>
            <a:r>
              <a:rPr 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가지를 포함함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Search Space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Search Algorithm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Performance Estimation Strategy</a:t>
            </a:r>
            <a:endParaRPr lang="en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8EBA5-4BE8-CFA7-4340-1A4FF162942D}"/>
              </a:ext>
            </a:extLst>
          </p:cNvPr>
          <p:cNvSpPr txBox="1"/>
          <p:nvPr/>
        </p:nvSpPr>
        <p:spPr>
          <a:xfrm>
            <a:off x="87235" y="3722914"/>
            <a:ext cx="94179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Search Space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DARTS와</a:t>
            </a:r>
            <a:r>
              <a:rPr 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MiLe</a:t>
            </a:r>
            <a:r>
              <a:rPr 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NAS와</a:t>
            </a:r>
            <a:r>
              <a:rPr 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동일하게</a:t>
            </a:r>
            <a:r>
              <a:rPr 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세팅</a:t>
            </a:r>
            <a:endParaRPr lang="en-US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가지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Convolution Cell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을 찾는게 목표</a:t>
            </a:r>
            <a:endParaRPr lang="en-US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742950" lvl="1" indent="-285750">
              <a:buFontTx/>
              <a:buChar char="-"/>
            </a:pPr>
            <a:r>
              <a:rPr lang="en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Cell?</a:t>
            </a:r>
            <a:br>
              <a:rPr lang="en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두 노드 사이에 가능한 operation들을 열어둠 (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Conv, </a:t>
            </a:r>
            <a:r>
              <a:rPr lang="en-US" altLang="ko-KR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MaxPool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Skip Connection, Zero)</a:t>
            </a:r>
            <a:b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저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Operation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이 일어날 확률을 </a:t>
            </a:r>
            <a:r>
              <a:rPr lang="en-US" altLang="ko-KR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Softmax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이용해서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Continuous Search Space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에 배치함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	</a:t>
            </a:r>
          </a:p>
          <a:p>
            <a:pPr marL="742950" lvl="1" indent="-285750">
              <a:buFontTx/>
              <a:buChar char="-"/>
            </a:pPr>
            <a:endParaRPr lang="en-US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endParaRPr lang="en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730924-1472-4B35-BFAC-A60A5BC73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553" y="3565626"/>
            <a:ext cx="5263244" cy="12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65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Proposed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D6C40-4F2D-3B46-4657-983CE216258F}"/>
              </a:ext>
            </a:extLst>
          </p:cNvPr>
          <p:cNvSpPr txBox="1"/>
          <p:nvPr/>
        </p:nvSpPr>
        <p:spPr>
          <a:xfrm>
            <a:off x="0" y="760653"/>
            <a:ext cx="2938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Paragraph 3: Local Search</a:t>
            </a:r>
          </a:p>
          <a:p>
            <a:pPr rtl="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6CA6E-03A3-9075-DEE2-6F6D45097830}"/>
              </a:ext>
            </a:extLst>
          </p:cNvPr>
          <p:cNvSpPr txBox="1"/>
          <p:nvPr/>
        </p:nvSpPr>
        <p:spPr>
          <a:xfrm>
            <a:off x="-10886" y="279935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</a:t>
            </a:r>
            <a:r>
              <a:rPr lang="en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ixed-level optmization 기술인 MiLeNAS를 이용해서 학습함</a:t>
            </a:r>
          </a:p>
          <a:p>
            <a:endParaRPr lang="en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C8045-CAD3-3F3A-1F31-E0301A09D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86" y="1406984"/>
            <a:ext cx="74422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69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Proposed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D6C40-4F2D-3B46-4657-983CE216258F}"/>
              </a:ext>
            </a:extLst>
          </p:cNvPr>
          <p:cNvSpPr txBox="1"/>
          <p:nvPr/>
        </p:nvSpPr>
        <p:spPr>
          <a:xfrm>
            <a:off x="0" y="760653"/>
            <a:ext cx="557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Paragraph 4: Federated Neural Architecture 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6CA6E-03A3-9075-DEE2-6F6D45097830}"/>
              </a:ext>
            </a:extLst>
          </p:cNvPr>
          <p:cNvSpPr txBox="1"/>
          <p:nvPr/>
        </p:nvSpPr>
        <p:spPr>
          <a:xfrm>
            <a:off x="0" y="3619147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</a:t>
            </a:r>
            <a:r>
              <a:rPr lang="en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ixed-level optmization 기술인 MiLeNAS를 이용해서 학습함</a:t>
            </a:r>
          </a:p>
          <a:p>
            <a:endParaRPr lang="en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C8831-E34C-C606-C012-1BDA470BE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947"/>
            <a:ext cx="5715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72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Proposed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D6C40-4F2D-3B46-4657-983CE216258F}"/>
              </a:ext>
            </a:extLst>
          </p:cNvPr>
          <p:cNvSpPr txBox="1"/>
          <p:nvPr/>
        </p:nvSpPr>
        <p:spPr>
          <a:xfrm>
            <a:off x="0" y="760653"/>
            <a:ext cx="396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Paragraph 5: </a:t>
            </a:r>
            <a:r>
              <a:rPr lang="en-US" altLang="ko-KR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AutoFL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System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53D58D-008A-C077-1300-A2565701C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561"/>
            <a:ext cx="5691414" cy="468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02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5. Experiments and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D6C40-4F2D-3B46-4657-983CE216258F}"/>
              </a:ext>
            </a:extLst>
          </p:cNvPr>
          <p:cNvSpPr txBox="1"/>
          <p:nvPr/>
        </p:nvSpPr>
        <p:spPr>
          <a:xfrm>
            <a:off x="0" y="760653"/>
            <a:ext cx="367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Paragraph 1: Experimental Setup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22CD98-7259-CFA9-7639-F2AD8574A457}"/>
              </a:ext>
            </a:extLst>
          </p:cNvPr>
          <p:cNvSpPr txBox="1"/>
          <p:nvPr/>
        </p:nvSpPr>
        <p:spPr>
          <a:xfrm>
            <a:off x="0" y="1431119"/>
            <a:ext cx="37224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Implementation and Deployment</a:t>
            </a:r>
          </a:p>
          <a:p>
            <a:r>
              <a:rPr 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Total 17 node - 1 Server, 16 node</a:t>
            </a:r>
          </a:p>
          <a:p>
            <a:r>
              <a:rPr 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NIVIDIA RTX 2080Ti</a:t>
            </a:r>
          </a:p>
          <a:p>
            <a:r>
              <a:rPr 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PyTorch</a:t>
            </a:r>
            <a:r>
              <a:rPr 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1.4.0</a:t>
            </a:r>
          </a:p>
          <a:p>
            <a:r>
              <a:rPr 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MPI4Py 3.0.3</a:t>
            </a:r>
          </a:p>
          <a:p>
            <a:r>
              <a:rPr 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Python 3.7.4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637881-1981-40F1-4453-098C354EFF32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6968574" cy="2050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Task and Dataset</a:t>
                </a:r>
              </a:p>
              <a:p>
                <a:r>
                  <a:rPr 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Our CIFAR10 dataset</a:t>
                </a:r>
              </a:p>
              <a:p>
                <a:r>
                  <a:rPr 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Generate dataset by splitting 50,000 : 10,000 = Training : Testing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𝐷𝑖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(0.5)</m:t>
                    </m:r>
                  </m:oMath>
                </a14:m>
                <a:r>
                  <a:rPr lang="en-US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를</a:t>
                </a:r>
                <a:r>
                  <a:rPr 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따르도록</a:t>
                </a:r>
                <a:r>
                  <a:rPr 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세팅</a:t>
                </a:r>
                <a:endParaRPr lang="en-US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r>
                  <a:rPr lang="en-US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Test는</a:t>
                </a:r>
                <a:r>
                  <a:rPr 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매</a:t>
                </a:r>
                <a:r>
                  <a:rPr 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round마다</a:t>
                </a:r>
                <a:r>
                  <a:rPr 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측정함</a:t>
                </a:r>
                <a:endParaRPr lang="en-US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Global test Accuracy</a:t>
                </a:r>
                <a:r>
                  <a:rPr lang="ko-KR" altLang="en-US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를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model performance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로 사용</a:t>
                </a:r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637881-1981-40F1-4453-098C354EF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6968574" cy="2050754"/>
              </a:xfrm>
              <a:prstGeom prst="rect">
                <a:avLst/>
              </a:prstGeom>
              <a:blipFill>
                <a:blip r:embed="rId2"/>
                <a:stretch>
                  <a:fillRect l="-729" t="-1852" r="-54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498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5. Experiments and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D6C40-4F2D-3B46-4657-983CE216258F}"/>
              </a:ext>
            </a:extLst>
          </p:cNvPr>
          <p:cNvSpPr txBox="1"/>
          <p:nvPr/>
        </p:nvSpPr>
        <p:spPr>
          <a:xfrm>
            <a:off x="0" y="760653"/>
            <a:ext cx="367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Paragraph 2: Experimental Setup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22CD98-7259-CFA9-7639-F2AD8574A457}"/>
              </a:ext>
            </a:extLst>
          </p:cNvPr>
          <p:cNvSpPr txBox="1"/>
          <p:nvPr/>
        </p:nvSpPr>
        <p:spPr>
          <a:xfrm>
            <a:off x="0" y="1431119"/>
            <a:ext cx="2098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Model</a:t>
            </a:r>
          </a:p>
          <a:p>
            <a:endParaRPr lang="en-US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DenseNet을</a:t>
            </a:r>
            <a:r>
              <a:rPr 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비교함</a:t>
            </a:r>
            <a:endParaRPr lang="en-US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32DD9-DA12-6559-CE0B-E8D421E6B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186" y="760653"/>
            <a:ext cx="698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98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5. Experiments and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D6C40-4F2D-3B46-4657-983CE216258F}"/>
              </a:ext>
            </a:extLst>
          </p:cNvPr>
          <p:cNvSpPr txBox="1"/>
          <p:nvPr/>
        </p:nvSpPr>
        <p:spPr>
          <a:xfrm>
            <a:off x="0" y="760653"/>
            <a:ext cx="367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Paragraph 2: Experimental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5623ED-B218-EF0E-9D56-08B6C57A9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947"/>
            <a:ext cx="71374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2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BA3F9-3BF3-1077-C9AF-3069BD7CE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686"/>
            <a:ext cx="8601018" cy="31169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EEC47F-E78A-A9BC-649E-167A8FEA589C}"/>
              </a:ext>
            </a:extLst>
          </p:cNvPr>
          <p:cNvSpPr/>
          <p:nvPr/>
        </p:nvSpPr>
        <p:spPr>
          <a:xfrm>
            <a:off x="1461285" y="2512980"/>
            <a:ext cx="5065639" cy="189781"/>
          </a:xfrm>
          <a:prstGeom prst="rect">
            <a:avLst/>
          </a:prstGeom>
          <a:solidFill>
            <a:srgbClr val="FFFF00">
              <a:alpha val="25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8A2DB-769C-CFEE-2D8A-7BABEB328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543" y="2702761"/>
            <a:ext cx="7772400" cy="342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65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5771" y="553279"/>
            <a:ext cx="1869531" cy="595033"/>
          </a:xfrm>
          <a:prstGeom prst="rect">
            <a:avLst/>
          </a:prstGeom>
          <a:noFill/>
        </p:spPr>
        <p:txBody>
          <a:bodyPr wrap="square" lIns="101599" tIns="50799" rIns="101599" bIns="50799" rtlCol="0">
            <a:spAutoFit/>
          </a:bodyPr>
          <a:lstStyle>
            <a:defPPr>
              <a:defRPr lang="ko-KR"/>
            </a:defPPr>
            <a:lvl1pPr>
              <a:defRPr sz="4000" b="1" spc="-333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defRPr>
            </a:lvl1pPr>
          </a:lstStyle>
          <a:p>
            <a:r>
              <a:rPr lang="en-US" altLang="ko-KR" sz="3200" spc="-15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C</a:t>
            </a:r>
            <a:r>
              <a:rPr lang="en-US" altLang="ko-KR" sz="2400" spc="-15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ONTENTS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84155" y="749198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Abstract</a:t>
            </a:r>
            <a:endParaRPr lang="ko-KR" altLang="en-US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74089" y="502977"/>
            <a:ext cx="1055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1</a:t>
            </a:r>
            <a:endParaRPr lang="ko-KR" altLang="en-US" sz="4800" b="1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84155" y="2773456"/>
            <a:ext cx="4806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Related Works</a:t>
            </a:r>
            <a:endParaRPr lang="ko-KR" altLang="en-US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74090" y="2526737"/>
            <a:ext cx="505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3</a:t>
            </a:r>
            <a:endParaRPr lang="ko-KR" altLang="en-US" sz="4800" b="1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99D232-FE61-25A0-6A91-2D08F3E41CD7}"/>
              </a:ext>
            </a:extLst>
          </p:cNvPr>
          <p:cNvSpPr txBox="1"/>
          <p:nvPr/>
        </p:nvSpPr>
        <p:spPr>
          <a:xfrm>
            <a:off x="4384155" y="3785585"/>
            <a:ext cx="3423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Proposed Method</a:t>
            </a:r>
            <a:endParaRPr lang="ko-KR" altLang="en-US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8254F9-5AED-F102-AFF7-1A6952C6D750}"/>
              </a:ext>
            </a:extLst>
          </p:cNvPr>
          <p:cNvSpPr txBox="1"/>
          <p:nvPr/>
        </p:nvSpPr>
        <p:spPr>
          <a:xfrm>
            <a:off x="3074090" y="3538617"/>
            <a:ext cx="505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4</a:t>
            </a:r>
            <a:endParaRPr lang="ko-KR" altLang="en-US" sz="4800" b="1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C82E0-DA05-09F5-0BAC-17BE43C2EA4F}"/>
              </a:ext>
            </a:extLst>
          </p:cNvPr>
          <p:cNvSpPr txBox="1"/>
          <p:nvPr/>
        </p:nvSpPr>
        <p:spPr>
          <a:xfrm>
            <a:off x="4384155" y="4797714"/>
            <a:ext cx="2654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Experiments and Results</a:t>
            </a:r>
            <a:endParaRPr lang="ko-KR" altLang="en-US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56CF7-F937-4281-3F7B-1304D3E1DF1C}"/>
              </a:ext>
            </a:extLst>
          </p:cNvPr>
          <p:cNvSpPr txBox="1"/>
          <p:nvPr/>
        </p:nvSpPr>
        <p:spPr>
          <a:xfrm>
            <a:off x="3074089" y="4550497"/>
            <a:ext cx="505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5</a:t>
            </a:r>
            <a:endParaRPr lang="ko-KR" altLang="en-US" sz="4800" b="1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6009C6-C14D-FD66-DFD8-BC71BE994E85}"/>
              </a:ext>
            </a:extLst>
          </p:cNvPr>
          <p:cNvSpPr txBox="1"/>
          <p:nvPr/>
        </p:nvSpPr>
        <p:spPr>
          <a:xfrm>
            <a:off x="4384155" y="1761327"/>
            <a:ext cx="4806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Introduction</a:t>
            </a:r>
            <a:endParaRPr lang="ko-KR" altLang="en-US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C6F8D-D675-2648-1195-F5D1004C1F68}"/>
              </a:ext>
            </a:extLst>
          </p:cNvPr>
          <p:cNvSpPr txBox="1"/>
          <p:nvPr/>
        </p:nvSpPr>
        <p:spPr>
          <a:xfrm>
            <a:off x="3074090" y="1514857"/>
            <a:ext cx="1260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2</a:t>
            </a:r>
            <a:endParaRPr lang="ko-KR" altLang="en-US" sz="4800" b="1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90D00-9E4D-6288-9D4F-57FBD10AAFC7}"/>
              </a:ext>
            </a:extLst>
          </p:cNvPr>
          <p:cNvSpPr txBox="1"/>
          <p:nvPr/>
        </p:nvSpPr>
        <p:spPr>
          <a:xfrm>
            <a:off x="4384155" y="5809844"/>
            <a:ext cx="2654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Appendix</a:t>
            </a:r>
            <a:endParaRPr lang="ko-KR" altLang="en-US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6874F-309B-8069-0F81-EB79CEE5A033}"/>
              </a:ext>
            </a:extLst>
          </p:cNvPr>
          <p:cNvSpPr txBox="1"/>
          <p:nvPr/>
        </p:nvSpPr>
        <p:spPr>
          <a:xfrm>
            <a:off x="3074089" y="5562377"/>
            <a:ext cx="505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6</a:t>
            </a:r>
            <a:endParaRPr lang="ko-KR" altLang="en-US" sz="4800" b="1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76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1. Abstract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0" y="751983"/>
            <a:ext cx="122652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ko-KR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FL</a:t>
            </a:r>
            <a:r>
              <a:rPr lang="ko-KR" altLang="en-US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의 </a:t>
            </a:r>
            <a:r>
              <a:rPr lang="en-US" altLang="ko-KR" b="1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Effectivenes</a:t>
            </a:r>
            <a:endParaRPr lang="en-US" altLang="ko-KR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effective learning frame work when data cannot be centralized due to </a:t>
            </a:r>
            <a:r>
              <a:rPr lang="en-US" altLang="ko-KR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privacy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communication costs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 and </a:t>
            </a:r>
            <a:r>
              <a:rPr lang="en-US" altLang="ko-KR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regulatory restrictions</a:t>
            </a:r>
          </a:p>
          <a:p>
            <a:pPr rtl="0"/>
            <a:endParaRPr lang="en-US" altLang="ko-KR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r>
              <a:rPr lang="ko-KR" altLang="en-US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기존 </a:t>
            </a:r>
            <a:r>
              <a:rPr lang="en-US" altLang="ko-KR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FL </a:t>
            </a:r>
            <a:r>
              <a:rPr lang="ko-KR" altLang="en-US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연구의 한계</a:t>
            </a:r>
            <a:r>
              <a:rPr lang="en-US" altLang="ko-KR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:</a:t>
            </a:r>
          </a:p>
          <a:p>
            <a:pPr marL="285750" indent="-285750" rtl="0">
              <a:buFont typeface="Symbol" pitchFamily="2" charset="2"/>
              <a:buChar char="Þ"/>
            </a:pP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People employ </a:t>
            </a:r>
            <a:r>
              <a:rPr lang="en-US" altLang="ko-KR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the predefined model architecture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discovered in the centralized environment</a:t>
            </a:r>
            <a:b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may not be the optimal choice because it may </a:t>
            </a:r>
            <a:r>
              <a:rPr lang="en-US" altLang="ko-KR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not fit data with non-IID</a:t>
            </a:r>
          </a:p>
          <a:p>
            <a:pPr rtl="0"/>
            <a:endParaRPr lang="en-US" altLang="ko-KR" b="1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r>
              <a:rPr lang="ko-KR" altLang="en-US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본 논문의 개선노력</a:t>
            </a:r>
            <a:endParaRPr lang="en-US" altLang="ko-KR" b="1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1. We advocate automating federated learning (</a:t>
            </a:r>
            <a:r>
              <a:rPr lang="en-US" altLang="ko-KR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AutoFL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) to </a:t>
            </a:r>
            <a:r>
              <a:rPr lang="en-US" altLang="ko-KR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improve model accuracy and reduce the manual design effort</a:t>
            </a:r>
          </a:p>
          <a:p>
            <a:pPr rtl="0"/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2. We specifically study </a:t>
            </a:r>
            <a:r>
              <a:rPr lang="en-US" altLang="ko-KR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AutoFL</a:t>
            </a: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via Neural Architecture Search(NAS), which an </a:t>
            </a:r>
            <a:r>
              <a:rPr lang="en-US" altLang="ko-KR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automate the design process</a:t>
            </a:r>
          </a:p>
          <a:p>
            <a:pPr rtl="0"/>
            <a:endParaRPr lang="en-US" altLang="ko-KR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r>
              <a:rPr lang="ko-KR" altLang="en-US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결론</a:t>
            </a:r>
            <a:endParaRPr lang="en-US" altLang="ko-KR" b="1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 rtl="0">
              <a:buFont typeface="Symbol" pitchFamily="2" charset="2"/>
              <a:buChar char="Þ"/>
            </a:pP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We propose a Federated NAS + higher accuracy</a:t>
            </a:r>
          </a:p>
          <a:p>
            <a:pPr marL="285750" indent="-285750" rtl="0">
              <a:buFont typeface="Symbol" pitchFamily="2" charset="2"/>
              <a:buChar char="Þ"/>
            </a:pPr>
            <a:r>
              <a:rPr lang="en-US" altLang="ko-KR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Non-IID dataset experiments</a:t>
            </a:r>
            <a:endParaRPr lang="ko-KR" altLang="en-US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937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2.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0" y="751983"/>
            <a:ext cx="836863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Paragraph 1 :  CNN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의 가능성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+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현실적인 단점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=&gt;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대안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: FL</a:t>
            </a:r>
          </a:p>
          <a:p>
            <a:pPr rtl="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CNN is capable of performing various computer vision tasks</a:t>
            </a:r>
          </a:p>
          <a:p>
            <a:pPr rtl="0"/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It consumes a significant amount of data to achieve SOTA</a:t>
            </a:r>
          </a:p>
          <a:p>
            <a:pPr rtl="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예시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: CT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이용하여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COVID-19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로 인하여 생긴 폐렴 진단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 rtl="0">
              <a:buFontTx/>
              <a:buChar char="-"/>
            </a:pP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CT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영상은 나이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면역 상태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스캔 당시의 질병 단계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기저 질환 등에 따라 달라질 수 있음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 rtl="0">
              <a:buFont typeface="Symbol" pitchFamily="2" charset="2"/>
              <a:buChar char="Þ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더 많은 데이터가 필요함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 rtl="0">
              <a:buFont typeface="Symbol" pitchFamily="2" charset="2"/>
              <a:buChar char="Þ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전 세계의 다기관데이터를 이용한 학습이 필요함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 rtl="0">
              <a:buFont typeface="Symbol" pitchFamily="2" charset="2"/>
              <a:buChar char="Þ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소기관의 소규모 데이터를 하나의 기관으로 모으는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것은 아래의 문제가 있음</a:t>
            </a:r>
            <a:b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privacy and confidentiality concerns, 	: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프라이버시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기밀 유지와 관련한 문제</a:t>
            </a:r>
            <a:b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high communication and storage costs,	: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통신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저장 비용</a:t>
            </a:r>
            <a:b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protection of intellectual property,		: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지적재산보호</a:t>
            </a:r>
            <a:b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regulatory restrictions			: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규제</a:t>
            </a:r>
            <a:b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legal constraints				: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법적 제한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 rtl="0">
              <a:buFont typeface="Symbol" pitchFamily="2" charset="2"/>
              <a:buChar char="Þ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오른쪽 위에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Figure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처럼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하면 데이터 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안모으고도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학습이 가능하다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39BA0-4BE9-33EE-CC70-9594A4479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096" y="0"/>
            <a:ext cx="5500904" cy="264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3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2.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0" y="751983"/>
            <a:ext cx="104551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Paragraph 2: FL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의 기존의 한계점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[7]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논문이 말한대로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FL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세팅에서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non-IID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학습할 때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사전 정의된 모델 구조를 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사용하는게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최적의 선택은 아님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데이터 분포를 연구자가 볼 수 없으면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최적의 모델을 찾기 위해서 다양한 선택지를 두고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학습 시켜서 찾아야 함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이 과정이 계산 비용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데이터 관리 비용 등의 측면에서 굉장히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expensive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함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4B1E98-B49C-C5BD-BDAA-04F27DE35086}"/>
              </a:ext>
            </a:extLst>
          </p:cNvPr>
          <p:cNvSpPr txBox="1"/>
          <p:nvPr/>
        </p:nvSpPr>
        <p:spPr>
          <a:xfrm>
            <a:off x="0" y="5608456"/>
            <a:ext cx="114463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Peter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Kairouz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H Brendan McMahan, Brendan Avent,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Aur´elien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Bellet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Mehdi Bennis, Arjun Nitin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Bhagoji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Keith</a:t>
            </a:r>
            <a:r>
              <a:rPr lang="en-US" altLang="ko-KR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\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Bonawitz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Zachary Charles, Graham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Cormode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Rachel Cummings, et al. Advances and open problems in federated learning. </a:t>
            </a:r>
            <a:r>
              <a:rPr lang="en-US" sz="1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arXiv:1912.04977, 2019.</a:t>
            </a:r>
          </a:p>
          <a:p>
            <a:endParaRPr lang="en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553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2. 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7091E-1A44-448F-6001-5B2BF87BCBE0}"/>
              </a:ext>
            </a:extLst>
          </p:cNvPr>
          <p:cNvSpPr txBox="1"/>
          <p:nvPr/>
        </p:nvSpPr>
        <p:spPr>
          <a:xfrm>
            <a:off x="0" y="760653"/>
            <a:ext cx="1096325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Paragraph 3: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본 연구의 개요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위에 문제 때문에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AutoFL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을 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사용하는걸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지지함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그 중에서도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모델 구조를 자동으로 찾는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Neural Architecture Search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포함한 </a:t>
            </a:r>
            <a:r>
              <a:rPr lang="en-US" altLang="ko-KR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AutoFL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을 연구함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r>
              <a:rPr lang="en-US" altLang="ko-KR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Centralized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상황에서 수동으로 만든 모델 구조보다 </a:t>
            </a:r>
            <a:r>
              <a:rPr lang="en-US" altLang="ko-KR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NAS</a:t>
            </a:r>
            <a:r>
              <a:rPr lang="ko-KR" altLang="en-US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로 </a:t>
            </a:r>
            <a:r>
              <a:rPr lang="ko-KR" altLang="en-US" b="1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만든게</a:t>
            </a:r>
            <a:r>
              <a:rPr lang="ko-KR" altLang="en-US" b="1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더 좋음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[6]</a:t>
            </a:r>
          </a:p>
          <a:p>
            <a:pPr rtl="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r>
              <a:rPr lang="ko-KR" altLang="en-US" dirty="0">
                <a:highlight>
                  <a:srgbClr val="FFFF00"/>
                </a:highlight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그럼 이게 </a:t>
            </a:r>
            <a:r>
              <a:rPr lang="en-US" altLang="ko-KR" dirty="0">
                <a:highlight>
                  <a:srgbClr val="FFFF00"/>
                </a:highlight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FL</a:t>
            </a:r>
            <a:r>
              <a:rPr lang="ko-KR" altLang="en-US" dirty="0">
                <a:highlight>
                  <a:srgbClr val="FFFF00"/>
                </a:highlight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같이 데이터의 분포가 </a:t>
            </a:r>
            <a:r>
              <a:rPr lang="en-US" altLang="ko-KR" dirty="0">
                <a:highlight>
                  <a:srgbClr val="FFFF00"/>
                </a:highlight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heterogeneous </a:t>
            </a:r>
            <a:r>
              <a:rPr lang="ko-KR" altLang="en-US" dirty="0">
                <a:highlight>
                  <a:srgbClr val="FFFF00"/>
                </a:highlight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한 상황에서도 모델 성능을 끌어 올리는데 도움을 줄까</a:t>
            </a:r>
            <a:r>
              <a:rPr lang="en-US" altLang="ko-KR" dirty="0">
                <a:highlight>
                  <a:srgbClr val="FFFF00"/>
                </a:highlight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?</a:t>
            </a:r>
          </a:p>
          <a:p>
            <a:pPr rtl="0"/>
            <a:endParaRPr lang="en-US" altLang="ko-KR" dirty="0">
              <a:highlight>
                <a:srgbClr val="FFFF00"/>
              </a:highlight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가설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: “</a:t>
            </a:r>
            <a:r>
              <a:rPr lang="en-US" dirty="0"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can we design a collaborative</a:t>
            </a:r>
            <a:r>
              <a:rPr 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dirty="0"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NAS framework that helps </a:t>
            </a:r>
            <a:r>
              <a:rPr lang="en-US" b="1" dirty="0"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improve model performance</a:t>
            </a:r>
            <a:r>
              <a:rPr lang="en-US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</a:p>
          <a:p>
            <a:r>
              <a:rPr lang="en-US" dirty="0"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in the </a:t>
            </a:r>
            <a:r>
              <a:rPr lang="en-US" b="1" dirty="0"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federated deep learning setting</a:t>
            </a:r>
            <a:r>
              <a:rPr lang="en-US" dirty="0"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in which </a:t>
            </a:r>
            <a:r>
              <a:rPr lang="en-US" b="1" dirty="0"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the data distribution</a:t>
            </a:r>
            <a:r>
              <a:rPr lang="en-US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b="1" dirty="0"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is non-identical and independent</a:t>
            </a:r>
            <a:r>
              <a:rPr lang="en-US" altLang="ko-KR" dirty="0"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”</a:t>
            </a:r>
            <a:endParaRPr lang="en-US" dirty="0">
              <a:effectLst/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285750" indent="-285750" rtl="0">
              <a:buFont typeface="Symbol" pitchFamily="2" charset="2"/>
              <a:buChar char="Þ"/>
            </a:pP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285750" indent="-285750" rtl="0">
              <a:buFont typeface="Symbol" pitchFamily="2" charset="2"/>
              <a:buChar char="Þ"/>
            </a:pP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non-IID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한 데이터를 가지고도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FL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환경에서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NAS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적용하면 성능이 오를까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F73F0-5ECC-6C10-0A17-A6E24EAB9C38}"/>
              </a:ext>
            </a:extLst>
          </p:cNvPr>
          <p:cNvSpPr txBox="1"/>
          <p:nvPr/>
        </p:nvSpPr>
        <p:spPr>
          <a:xfrm>
            <a:off x="0" y="586651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[6] </a:t>
            </a:r>
            <a:r>
              <a:rPr lang="en-US" sz="1200" dirty="0"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Frank </a:t>
            </a:r>
            <a:r>
              <a:rPr lang="en-US" sz="1200" dirty="0" err="1"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Hutter</a:t>
            </a:r>
            <a:r>
              <a:rPr lang="en-US" sz="1200" dirty="0"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Lars </a:t>
            </a:r>
            <a:r>
              <a:rPr lang="en-US" sz="1200" dirty="0" err="1"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Kotthoff</a:t>
            </a:r>
            <a:r>
              <a:rPr lang="en-US" sz="1200" dirty="0"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and Joaquin </a:t>
            </a:r>
            <a:r>
              <a:rPr lang="en-US" sz="1200" dirty="0" err="1"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Vanschoren</a:t>
            </a:r>
            <a:r>
              <a:rPr lang="en-US" sz="1200" dirty="0"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editors.</a:t>
            </a:r>
            <a:r>
              <a:rPr lang="en-US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sz="1200" dirty="0"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Automatic Machine Learning: Methods, Systems, Challenges.</a:t>
            </a:r>
            <a:r>
              <a:rPr lang="en-US" sz="12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sz="1200" dirty="0"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Springer, 2019</a:t>
            </a:r>
          </a:p>
          <a:p>
            <a:endParaRPr lang="en-KR" sz="12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310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2.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47091E-1A44-448F-6001-5B2BF87BCBE0}"/>
                  </a:ext>
                </a:extLst>
              </p:cNvPr>
              <p:cNvSpPr txBox="1"/>
              <p:nvPr/>
            </p:nvSpPr>
            <p:spPr>
              <a:xfrm>
                <a:off x="0" y="760653"/>
                <a:ext cx="7274748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rtl="0"/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Paragraph 4: 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연구 실험 세팅</a:t>
                </a:r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rtl="0"/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342900" indent="-342900" rtl="0">
                  <a:buAutoNum type="arabicPeriod"/>
                </a:pP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각 기관이 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GPU 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서버를 가지고 있는 다기관 연구를 가정</a:t>
                </a:r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342900" indent="-342900" rtl="0">
                  <a:buAutoNum type="arabicPeriod"/>
                </a:pPr>
                <a:r>
                  <a:rPr lang="en-US" altLang="ko-KR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FedNAS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적용</a:t>
                </a:r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800100" lvl="1" indent="-342900">
                  <a:buAutoNum type="arabicParenR"/>
                </a:pP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Local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에서는 </a:t>
                </a:r>
                <a:r>
                  <a:rPr lang="en-US" altLang="ko-KR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MiLeNAS</a:t>
                </a:r>
                <a:r>
                  <a:rPr lang="ko-KR" altLang="en-US" dirty="0" err="1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를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적용 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(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쉽고 빠름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)</a:t>
                </a:r>
                <a:b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𝑡𝑟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altLang="ko-KR" b="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			: model weight</a:t>
                </a:r>
                <a:br>
                  <a:rPr lang="en-US" altLang="ko-KR" b="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𝛼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𝑡𝑟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BarunGothicOTF" panose="02020603020101020101" pitchFamily="18" charset="-127"/>
                            <a:cs typeface="Times New Roman" panose="020206030504050203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n-US" altLang="ko-KR" b="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 	: architecture</a:t>
                </a:r>
                <a:br>
                  <a:rPr lang="en-US" altLang="ko-KR" b="0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</a:br>
                <a:endParaRPr lang="en-US" altLang="ko-KR" b="0" i="1" dirty="0">
                  <a:latin typeface="Cambria Math" panose="02040503050406030204" pitchFamily="18" charset="0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800100" lvl="1" indent="-342900">
                  <a:buAutoNum type="arabicParenR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NanumBarunGothicOTF" panose="02020603020101020101" pitchFamily="18" charset="-127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weight aggregation 			: </a:t>
                </a:r>
                <a:r>
                  <a:rPr lang="ko-KR" altLang="en-US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단순 </a:t>
                </a:r>
                <a:r>
                  <a:rPr lang="en-US" altLang="ko-KR" dirty="0">
                    <a:latin typeface="NanumBarunGothicOTF" panose="02020603020101020101" pitchFamily="18" charset="-127"/>
                    <a:ea typeface="NanumBarunGothicOTF" panose="02020603020101020101" pitchFamily="18" charset="-127"/>
                    <a:cs typeface="Times New Roman" panose="02020603050405020304" pitchFamily="18" charset="0"/>
                  </a:rPr>
                  <a:t>Average</a:t>
                </a:r>
              </a:p>
              <a:p>
                <a:pPr marL="342900" indent="-342900">
                  <a:buAutoNum type="arabicPeriod"/>
                </a:pPr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800100" lvl="1" indent="-342900">
                  <a:buAutoNum type="arabicParenR"/>
                </a:pPr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800100" lvl="1" indent="-342900">
                  <a:buAutoNum type="arabicPeriod"/>
                </a:pPr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  <a:p>
                <a:pPr rtl="0"/>
                <a:endParaRPr lang="en-US" altLang="ko-KR" dirty="0">
                  <a:latin typeface="NanumBarunGothicOTF" panose="02020603020101020101" pitchFamily="18" charset="-127"/>
                  <a:ea typeface="NanumBarunGothicOTF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47091E-1A44-448F-6001-5B2BF87BC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60653"/>
                <a:ext cx="7274748" cy="3693319"/>
              </a:xfrm>
              <a:prstGeom prst="rect">
                <a:avLst/>
              </a:prstGeom>
              <a:blipFill>
                <a:blip r:embed="rId2"/>
                <a:stretch>
                  <a:fillRect l="-698" t="-103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58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2. 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770B8A-C436-5E34-8F08-CD6C50F3ACE2}"/>
              </a:ext>
            </a:extLst>
          </p:cNvPr>
          <p:cNvSpPr txBox="1"/>
          <p:nvPr/>
        </p:nvSpPr>
        <p:spPr>
          <a:xfrm>
            <a:off x="0" y="760653"/>
            <a:ext cx="4786888" cy="3797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Paragraph 5: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강점 정리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rtl="0"/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 rtl="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FedNAS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이용한 </a:t>
            </a:r>
            <a:r>
              <a:rPr lang="en-US" altLang="ko-KR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AutoFL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 Design</a:t>
            </a:r>
          </a:p>
          <a:p>
            <a:pPr marL="342900" indent="-342900" rtl="0">
              <a:lnSpc>
                <a:spcPct val="150000"/>
              </a:lnSpc>
              <a:buAutoNum type="arabicPeriod"/>
            </a:pP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Non-IID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한 상황에서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CIFAR 10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을 이용한 세팅</a:t>
            </a:r>
            <a:b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16 client</a:t>
            </a:r>
            <a:b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single server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dirty="0" err="1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FedAvg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와 비교했을 때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,</a:t>
            </a:r>
            <a:b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더 높은 정확도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(SOTA)</a:t>
            </a:r>
            <a:b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  <a:cs typeface="Times New Roman" panose="02020603050405020304" pitchFamily="18" charset="0"/>
              </a:rPr>
              <a:t>적은 학습시간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174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38924</TotalTime>
  <Words>1113</Words>
  <Application>Microsoft Macintosh PowerPoint</Application>
  <PresentationFormat>Widescreen</PresentationFormat>
  <Paragraphs>146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NANUMBARUNGOTHIC ULTRALIGHT</vt:lpstr>
      <vt:lpstr>Times New Roman</vt:lpstr>
      <vt:lpstr>NanumGothicOTF</vt:lpstr>
      <vt:lpstr>NanumSquareOTF_ac</vt:lpstr>
      <vt:lpstr>Cambria Math</vt:lpstr>
      <vt:lpstr>Calibri</vt:lpstr>
      <vt:lpstr>맑은 고딕</vt:lpstr>
      <vt:lpstr>NanumGothicOTFExtraBold</vt:lpstr>
      <vt:lpstr>NanumBarunGothicOTF</vt:lpstr>
      <vt:lpstr>Symbol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SEYOUNG PARK</dc:creator>
  <cp:lastModifiedBy>홍 재성</cp:lastModifiedBy>
  <cp:revision>2750</cp:revision>
  <dcterms:created xsi:type="dcterms:W3CDTF">2016-12-29T12:06:27Z</dcterms:created>
  <dcterms:modified xsi:type="dcterms:W3CDTF">2023-03-16T06:46:25Z</dcterms:modified>
</cp:coreProperties>
</file>